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741" y="283488"/>
            <a:ext cx="4302800" cy="76626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702"/>
              </a:lnSpc>
              <a:buNone/>
            </a:pPr>
            <a:r>
              <a:rPr lang="en-US" sz="6162" b="1" spc="-18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DDoS Protection in the Cloud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denial-of-service (DDoS) attacks are a significant threat to online services. Cloud environments offer unique challenges for DDoS protection.</a:t>
            </a:r>
            <a:endParaRPr lang="en-US" sz="1786" dirty="0"/>
          </a:p>
        </p:txBody>
      </p:sp>
      <p:sp>
        <p:nvSpPr>
          <p:cNvPr id="8" name="Shape 4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70040" y="5736550"/>
            <a:ext cx="2513171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26"/>
              </a:lnSpc>
              <a:buNone/>
            </a:pPr>
            <a:r>
              <a:rPr lang="en-US" sz="2233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Anju Dhindhwal</a:t>
            </a:r>
            <a:endParaRPr lang="en-US" sz="2233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9601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775" y="239554"/>
            <a:ext cx="2614851" cy="19169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7622" y="3530441"/>
            <a:ext cx="12068770" cy="599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17"/>
              </a:lnSpc>
              <a:buNone/>
            </a:pPr>
            <a:r>
              <a:rPr lang="en-US" sz="3773" b="1" spc="-11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of DDoS Protection in Cloud Infrastructures</a:t>
            </a:r>
            <a:endParaRPr lang="en-US" sz="3773" dirty="0"/>
          </a:p>
        </p:txBody>
      </p:sp>
      <p:sp>
        <p:nvSpPr>
          <p:cNvPr id="7" name="Shape 3"/>
          <p:cNvSpPr/>
          <p:nvPr/>
        </p:nvSpPr>
        <p:spPr>
          <a:xfrm>
            <a:off x="977622" y="4632484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35499" y="4704278"/>
            <a:ext cx="115372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64" dirty="0"/>
          </a:p>
        </p:txBody>
      </p:sp>
      <p:sp>
        <p:nvSpPr>
          <p:cNvPr id="9" name="Text 5"/>
          <p:cNvSpPr/>
          <p:nvPr/>
        </p:nvSpPr>
        <p:spPr>
          <a:xfrm>
            <a:off x="1600438" y="4632484"/>
            <a:ext cx="2396014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spc="-5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Scalability</a:t>
            </a:r>
            <a:endParaRPr lang="en-US" sz="1887" dirty="0"/>
          </a:p>
        </p:txBody>
      </p:sp>
      <p:sp>
        <p:nvSpPr>
          <p:cNvPr id="10" name="Text 6"/>
          <p:cNvSpPr/>
          <p:nvPr/>
        </p:nvSpPr>
        <p:spPr>
          <a:xfrm>
            <a:off x="1600438" y="5046821"/>
            <a:ext cx="5619036" cy="613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environments can rapidly scale up or down, making it difficult to dynamically adjust DDoS defenses.</a:t>
            </a:r>
            <a:endParaRPr lang="en-US" sz="1509" dirty="0"/>
          </a:p>
        </p:txBody>
      </p:sp>
      <p:sp>
        <p:nvSpPr>
          <p:cNvPr id="11" name="Shape 7"/>
          <p:cNvSpPr/>
          <p:nvPr/>
        </p:nvSpPr>
        <p:spPr>
          <a:xfrm>
            <a:off x="7411045" y="4632484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40347" y="4704278"/>
            <a:ext cx="172522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64" dirty="0"/>
          </a:p>
        </p:txBody>
      </p:sp>
      <p:sp>
        <p:nvSpPr>
          <p:cNvPr id="13" name="Text 9"/>
          <p:cNvSpPr/>
          <p:nvPr/>
        </p:nvSpPr>
        <p:spPr>
          <a:xfrm>
            <a:off x="8033861" y="4632484"/>
            <a:ext cx="2396014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spc="-5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Resources</a:t>
            </a:r>
            <a:endParaRPr lang="en-US" sz="1887" dirty="0"/>
          </a:p>
        </p:txBody>
      </p:sp>
      <p:sp>
        <p:nvSpPr>
          <p:cNvPr id="14" name="Text 10"/>
          <p:cNvSpPr/>
          <p:nvPr/>
        </p:nvSpPr>
        <p:spPr>
          <a:xfrm>
            <a:off x="8033861" y="5046821"/>
            <a:ext cx="5619036" cy="613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providers share resources among tenants, making it challenging to isolate attacks and protect individual customers.</a:t>
            </a:r>
            <a:endParaRPr lang="en-US" sz="1509" dirty="0"/>
          </a:p>
        </p:txBody>
      </p:sp>
      <p:sp>
        <p:nvSpPr>
          <p:cNvPr id="15" name="Shape 11"/>
          <p:cNvSpPr/>
          <p:nvPr/>
        </p:nvSpPr>
        <p:spPr>
          <a:xfrm>
            <a:off x="977622" y="6067425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104781" y="6139220"/>
            <a:ext cx="176927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64" dirty="0"/>
          </a:p>
        </p:txBody>
      </p:sp>
      <p:sp>
        <p:nvSpPr>
          <p:cNvPr id="17" name="Text 13"/>
          <p:cNvSpPr/>
          <p:nvPr/>
        </p:nvSpPr>
        <p:spPr>
          <a:xfrm>
            <a:off x="1600438" y="6067425"/>
            <a:ext cx="2396014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spc="-5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Complexity</a:t>
            </a:r>
            <a:endParaRPr lang="en-US" sz="1887" dirty="0"/>
          </a:p>
        </p:txBody>
      </p:sp>
      <p:sp>
        <p:nvSpPr>
          <p:cNvPr id="18" name="Text 14"/>
          <p:cNvSpPr/>
          <p:nvPr/>
        </p:nvSpPr>
        <p:spPr>
          <a:xfrm>
            <a:off x="1600438" y="6481763"/>
            <a:ext cx="5619036" cy="613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networks are highly complex, requiring sophisticated tools and techniques to effectively identify and mitigate DDoS attacks.</a:t>
            </a:r>
            <a:endParaRPr lang="en-US" sz="1509" dirty="0"/>
          </a:p>
        </p:txBody>
      </p:sp>
      <p:sp>
        <p:nvSpPr>
          <p:cNvPr id="19" name="Shape 15"/>
          <p:cNvSpPr/>
          <p:nvPr/>
        </p:nvSpPr>
        <p:spPr>
          <a:xfrm>
            <a:off x="7411045" y="6067425"/>
            <a:ext cx="431244" cy="431244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533680" y="6139220"/>
            <a:ext cx="185857" cy="2875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64"/>
              </a:lnSpc>
              <a:buNone/>
            </a:pPr>
            <a:r>
              <a:rPr lang="en-US" sz="2264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264" dirty="0"/>
          </a:p>
        </p:txBody>
      </p:sp>
      <p:sp>
        <p:nvSpPr>
          <p:cNvPr id="21" name="Text 17"/>
          <p:cNvSpPr/>
          <p:nvPr/>
        </p:nvSpPr>
        <p:spPr>
          <a:xfrm>
            <a:off x="8033861" y="6067425"/>
            <a:ext cx="247745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58"/>
              </a:lnSpc>
              <a:buNone/>
            </a:pPr>
            <a:r>
              <a:rPr lang="en-US" sz="1887" b="1" spc="-5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Rapid Attack Evolution</a:t>
            </a:r>
            <a:endParaRPr lang="en-US" sz="1887" dirty="0"/>
          </a:p>
        </p:txBody>
      </p:sp>
      <p:sp>
        <p:nvSpPr>
          <p:cNvPr id="22" name="Text 18"/>
          <p:cNvSpPr/>
          <p:nvPr/>
        </p:nvSpPr>
        <p:spPr>
          <a:xfrm>
            <a:off x="8033861" y="6481763"/>
            <a:ext cx="5619036" cy="6134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DDoS attacks are constantly evolving, requiring cloud providers to adapt their defense strategies.</a:t>
            </a:r>
            <a:endParaRPr lang="en-US" sz="1509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Architectural Principles for DDoS Protection in the Cloud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Distributed Defense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Distributing DDoS protection across multiple points in the cloud network can help mitigate attacks more effectively.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Layered Defense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layered approach combines different defense mechanisms, such as rate limiting, traffic filtering, and anomaly detection.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Routing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Dynamically routing traffic around malicious sources can prevent attackers from overwhelming critical systems.</a:t>
            </a:r>
            <a:endParaRPr lang="en-US" sz="1786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610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94" y="220504"/>
            <a:ext cx="3137892" cy="17651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9828" y="2692003"/>
            <a:ext cx="7858958" cy="5514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3"/>
              </a:lnSpc>
              <a:buNone/>
            </a:pPr>
            <a:r>
              <a:rPr lang="en-US" sz="3474" b="1" spc="-10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and Detection Mechanisms</a:t>
            </a:r>
            <a:endParaRPr lang="en-US" sz="34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28" y="3508177"/>
            <a:ext cx="882372" cy="14118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26876" y="3684627"/>
            <a:ext cx="2660213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spc="-5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Traffic Analysis</a:t>
            </a:r>
            <a:endParaRPr lang="en-US" sz="1737" dirty="0"/>
          </a:p>
        </p:txBody>
      </p:sp>
      <p:sp>
        <p:nvSpPr>
          <p:cNvPr id="9" name="Text 4"/>
          <p:cNvSpPr/>
          <p:nvPr/>
        </p:nvSpPr>
        <p:spPr>
          <a:xfrm>
            <a:off x="2626876" y="4066222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monitoring of network traffic patterns can identify anomalies indicative of DDoS attacks.</a:t>
            </a:r>
            <a:endParaRPr lang="en-US" sz="139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28" y="4920020"/>
            <a:ext cx="882372" cy="14118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26876" y="5096470"/>
            <a:ext cx="2206109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spc="-5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Behavioral Analysis</a:t>
            </a:r>
            <a:endParaRPr lang="en-US" sz="1737" dirty="0"/>
          </a:p>
        </p:txBody>
      </p:sp>
      <p:sp>
        <p:nvSpPr>
          <p:cNvPr id="12" name="Text 6"/>
          <p:cNvSpPr/>
          <p:nvPr/>
        </p:nvSpPr>
        <p:spPr>
          <a:xfrm>
            <a:off x="2626876" y="5478066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user behavior can help distinguish legitimate traffic from malicious activity.</a:t>
            </a:r>
            <a:endParaRPr lang="en-US" sz="139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28" y="6331863"/>
            <a:ext cx="882372" cy="141184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626876" y="6508313"/>
            <a:ext cx="2206109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b="1" spc="-5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Threat Intelligence</a:t>
            </a:r>
            <a:endParaRPr lang="en-US" sz="1737" dirty="0"/>
          </a:p>
        </p:txBody>
      </p:sp>
      <p:sp>
        <p:nvSpPr>
          <p:cNvPr id="15" name="Text 8"/>
          <p:cNvSpPr/>
          <p:nvPr/>
        </p:nvSpPr>
        <p:spPr>
          <a:xfrm>
            <a:off x="2626876" y="6889909"/>
            <a:ext cx="10523577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4"/>
              </a:lnSpc>
              <a:buNone/>
            </a:pPr>
            <a:r>
              <a:rPr lang="en-US" sz="1390" spc="-2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threat intelligence feeds can provide insights into known DDoS attack patterns and techniques.</a:t>
            </a:r>
            <a:endParaRPr lang="en-US" sz="139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13516"/>
            <a:ext cx="4919305" cy="34025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02036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 Strategies and Techniques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2778085"/>
            <a:ext cx="7556421" cy="4431030"/>
          </a:xfrm>
          <a:prstGeom prst="roundRect">
            <a:avLst>
              <a:gd name="adj" fmla="val 21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87810" y="2785705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14624" y="292941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Rate Limiting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0289024" y="2929414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Restricting the rate of incoming requests from specific sources.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4624" y="394263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 Filtering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10289024" y="3942636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Blocking traffic from known malicious sources.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7810" y="4812149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14624" y="495585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Challenge-Response</a:t>
            </a:r>
            <a:endParaRPr lang="en-US" sz="1786" dirty="0"/>
          </a:p>
        </p:txBody>
      </p:sp>
      <p:sp>
        <p:nvSpPr>
          <p:cNvPr id="16" name="Text 12"/>
          <p:cNvSpPr/>
          <p:nvPr/>
        </p:nvSpPr>
        <p:spPr>
          <a:xfrm>
            <a:off x="10289024" y="4955858"/>
            <a:ext cx="3313152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Requiring attackers to solve puzzles to prove they are not bots.</a:t>
            </a:r>
            <a:endParaRPr lang="en-US" sz="1786" dirty="0"/>
          </a:p>
        </p:txBody>
      </p:sp>
      <p:sp>
        <p:nvSpPr>
          <p:cNvPr id="17" name="Shape 13"/>
          <p:cNvSpPr/>
          <p:nvPr/>
        </p:nvSpPr>
        <p:spPr>
          <a:xfrm>
            <a:off x="6287810" y="6188273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514624" y="6331982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Blackholing</a:t>
            </a:r>
            <a:endParaRPr lang="en-US" sz="1786" dirty="0"/>
          </a:p>
        </p:txBody>
      </p:sp>
      <p:sp>
        <p:nvSpPr>
          <p:cNvPr id="19" name="Text 15"/>
          <p:cNvSpPr/>
          <p:nvPr/>
        </p:nvSpPr>
        <p:spPr>
          <a:xfrm>
            <a:off x="10289024" y="6331982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Dropping traffic from malicious sources completely.</a:t>
            </a:r>
            <a:endParaRPr lang="en-US" sz="1786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2369820"/>
            <a:ext cx="4934545" cy="34912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8758" y="606862"/>
            <a:ext cx="7599283" cy="1379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1"/>
              </a:lnSpc>
              <a:buNone/>
            </a:pPr>
            <a:r>
              <a:rPr lang="en-US" sz="4344" b="1" spc="-13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Integrating DDoS Protection with Cloud Services</a:t>
            </a:r>
            <a:endParaRPr lang="en-US" sz="4344" dirty="0"/>
          </a:p>
        </p:txBody>
      </p:sp>
      <p:sp>
        <p:nvSpPr>
          <p:cNvPr id="7" name="Shape 3"/>
          <p:cNvSpPr/>
          <p:nvPr/>
        </p:nvSpPr>
        <p:spPr>
          <a:xfrm>
            <a:off x="6574512" y="2317075"/>
            <a:ext cx="30480" cy="5307092"/>
          </a:xfrm>
          <a:prstGeom prst="roundRect">
            <a:avLst>
              <a:gd name="adj" fmla="val 304110"/>
            </a:avLst>
          </a:prstGeom>
          <a:solidFill>
            <a:srgbClr val="2A1999"/>
          </a:solidFill>
          <a:ln/>
        </p:spPr>
      </p:sp>
      <p:sp>
        <p:nvSpPr>
          <p:cNvPr id="8" name="Shape 4"/>
          <p:cNvSpPr/>
          <p:nvPr/>
        </p:nvSpPr>
        <p:spPr>
          <a:xfrm>
            <a:off x="6807518" y="2798326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2A1999"/>
          </a:solidFill>
          <a:ln/>
        </p:spPr>
      </p:sp>
      <p:sp>
        <p:nvSpPr>
          <p:cNvPr id="9" name="Shape 5"/>
          <p:cNvSpPr/>
          <p:nvPr/>
        </p:nvSpPr>
        <p:spPr>
          <a:xfrm>
            <a:off x="6341507" y="256532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23315" y="2648069"/>
            <a:ext cx="13287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b="1" spc="-7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07" dirty="0"/>
          </a:p>
        </p:txBody>
      </p:sp>
      <p:sp>
        <p:nvSpPr>
          <p:cNvPr id="11" name="Text 7"/>
          <p:cNvSpPr/>
          <p:nvPr/>
        </p:nvSpPr>
        <p:spPr>
          <a:xfrm>
            <a:off x="7803475" y="2537698"/>
            <a:ext cx="2758678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5"/>
              </a:lnSpc>
              <a:buNone/>
            </a:pPr>
            <a:r>
              <a:rPr lang="en-US" sz="2172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Balancing</a:t>
            </a:r>
            <a:endParaRPr lang="en-US" sz="2172" dirty="0"/>
          </a:p>
        </p:txBody>
      </p:sp>
      <p:sp>
        <p:nvSpPr>
          <p:cNvPr id="12" name="Text 8"/>
          <p:cNvSpPr/>
          <p:nvPr/>
        </p:nvSpPr>
        <p:spPr>
          <a:xfrm>
            <a:off x="7803475" y="3014901"/>
            <a:ext cx="6054566" cy="706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738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Distributing traffic across multiple servers to prevent overload.</a:t>
            </a:r>
            <a:endParaRPr lang="en-US" sz="1738" dirty="0"/>
          </a:p>
        </p:txBody>
      </p:sp>
      <p:sp>
        <p:nvSpPr>
          <p:cNvPr id="13" name="Shape 9"/>
          <p:cNvSpPr/>
          <p:nvPr/>
        </p:nvSpPr>
        <p:spPr>
          <a:xfrm>
            <a:off x="6807518" y="4643676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2A1999"/>
          </a:solidFill>
          <a:ln/>
        </p:spPr>
      </p:sp>
      <p:sp>
        <p:nvSpPr>
          <p:cNvPr id="14" name="Shape 10"/>
          <p:cNvSpPr/>
          <p:nvPr/>
        </p:nvSpPr>
        <p:spPr>
          <a:xfrm>
            <a:off x="6341507" y="4410670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90454" y="4493419"/>
            <a:ext cx="198596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b="1" spc="-7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07" dirty="0"/>
          </a:p>
        </p:txBody>
      </p:sp>
      <p:sp>
        <p:nvSpPr>
          <p:cNvPr id="16" name="Text 12"/>
          <p:cNvSpPr/>
          <p:nvPr/>
        </p:nvSpPr>
        <p:spPr>
          <a:xfrm>
            <a:off x="7803475" y="4383048"/>
            <a:ext cx="4418528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5"/>
              </a:lnSpc>
              <a:buNone/>
            </a:pPr>
            <a:r>
              <a:rPr lang="en-US" sz="2172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Delivery Networks (CDNs)</a:t>
            </a:r>
            <a:endParaRPr lang="en-US" sz="2172" dirty="0"/>
          </a:p>
        </p:txBody>
      </p:sp>
      <p:sp>
        <p:nvSpPr>
          <p:cNvPr id="17" name="Text 13"/>
          <p:cNvSpPr/>
          <p:nvPr/>
        </p:nvSpPr>
        <p:spPr>
          <a:xfrm>
            <a:off x="7803475" y="4860250"/>
            <a:ext cx="6054566" cy="353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738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Caching content closer to users to reduce server load.</a:t>
            </a:r>
            <a:endParaRPr lang="en-US" sz="1738" dirty="0"/>
          </a:p>
        </p:txBody>
      </p:sp>
      <p:sp>
        <p:nvSpPr>
          <p:cNvPr id="18" name="Shape 14"/>
          <p:cNvSpPr/>
          <p:nvPr/>
        </p:nvSpPr>
        <p:spPr>
          <a:xfrm>
            <a:off x="6807518" y="6135886"/>
            <a:ext cx="772358" cy="30480"/>
          </a:xfrm>
          <a:prstGeom prst="roundRect">
            <a:avLst>
              <a:gd name="adj" fmla="val 304110"/>
            </a:avLst>
          </a:prstGeom>
          <a:solidFill>
            <a:srgbClr val="2A1999"/>
          </a:solidFill>
          <a:ln/>
        </p:spPr>
      </p:sp>
      <p:sp>
        <p:nvSpPr>
          <p:cNvPr id="19" name="Shape 15"/>
          <p:cNvSpPr/>
          <p:nvPr/>
        </p:nvSpPr>
        <p:spPr>
          <a:xfrm>
            <a:off x="6341507" y="5902881"/>
            <a:ext cx="496491" cy="496491"/>
          </a:xfrm>
          <a:prstGeom prst="roundRect">
            <a:avLst>
              <a:gd name="adj" fmla="val 1867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487835" y="5985629"/>
            <a:ext cx="203835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7"/>
              </a:lnSpc>
              <a:buNone/>
            </a:pPr>
            <a:r>
              <a:rPr lang="en-US" sz="2607" b="1" spc="-7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07" dirty="0"/>
          </a:p>
        </p:txBody>
      </p:sp>
      <p:sp>
        <p:nvSpPr>
          <p:cNvPr id="21" name="Text 17"/>
          <p:cNvSpPr/>
          <p:nvPr/>
        </p:nvSpPr>
        <p:spPr>
          <a:xfrm>
            <a:off x="7803475" y="5875258"/>
            <a:ext cx="6054566" cy="689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15"/>
              </a:lnSpc>
              <a:buNone/>
            </a:pPr>
            <a:r>
              <a:rPr lang="en-US" sz="2172" b="1" spc="-6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Information and Event Management (SIEM)</a:t>
            </a:r>
            <a:endParaRPr lang="en-US" sz="2172" dirty="0"/>
          </a:p>
        </p:txBody>
      </p:sp>
      <p:sp>
        <p:nvSpPr>
          <p:cNvPr id="22" name="Text 18"/>
          <p:cNvSpPr/>
          <p:nvPr/>
        </p:nvSpPr>
        <p:spPr>
          <a:xfrm>
            <a:off x="7803475" y="6697266"/>
            <a:ext cx="6054566" cy="7062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738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logging and analysis of security events for better threat detection.</a:t>
            </a:r>
            <a:endParaRPr lang="en-US" sz="1738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862382"/>
            <a:ext cx="4919186" cy="25047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082993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b="1" spc="-13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Selecting the Right DDoS Protection Tools and Solutions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783925"/>
            <a:ext cx="302454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Cloud-Native Solutions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6514624" y="4274344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with cloud platforms for seamless deployment and management.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354949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301" y="3783925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Hardware-Based Appliances</a:t>
            </a:r>
            <a:endParaRPr lang="en-US" sz="2233" dirty="0"/>
          </a:p>
        </p:txBody>
      </p:sp>
      <p:sp>
        <p:nvSpPr>
          <p:cNvPr id="12" name="Text 8"/>
          <p:cNvSpPr/>
          <p:nvPr/>
        </p:nvSpPr>
        <p:spPr>
          <a:xfrm>
            <a:off x="10406301" y="4628674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High-performance devices for large-scale DDoS mitigation.</a:t>
            </a:r>
            <a:endParaRPr lang="en-US" sz="1786" dirty="0"/>
          </a:p>
        </p:txBody>
      </p:sp>
      <p:sp>
        <p:nvSpPr>
          <p:cNvPr id="13" name="Shape 9"/>
          <p:cNvSpPr/>
          <p:nvPr/>
        </p:nvSpPr>
        <p:spPr>
          <a:xfrm>
            <a:off x="6280190" y="582429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6058733"/>
            <a:ext cx="4474250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Security Services (MSS)</a:t>
            </a:r>
            <a:endParaRPr lang="en-US" sz="2233" dirty="0"/>
          </a:p>
        </p:txBody>
      </p:sp>
      <p:sp>
        <p:nvSpPr>
          <p:cNvPr id="15" name="Text 11"/>
          <p:cNvSpPr/>
          <p:nvPr/>
        </p:nvSpPr>
        <p:spPr>
          <a:xfrm>
            <a:off x="6514624" y="6549152"/>
            <a:ext cx="708755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Outsourcing DDoS protection to specialized security providers.</a:t>
            </a:r>
            <a:endParaRPr lang="en-US" sz="1786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702" y="265509"/>
            <a:ext cx="3022997" cy="76985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3545" y="584597"/>
            <a:ext cx="7656909" cy="1327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28"/>
              </a:lnSpc>
              <a:buNone/>
            </a:pPr>
            <a:r>
              <a:rPr lang="en-US" sz="4182" b="1" spc="-12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Practices and Recommendations</a:t>
            </a:r>
            <a:endParaRPr lang="en-US" sz="418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" y="2230993"/>
            <a:ext cx="531138" cy="5311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545" y="2974538"/>
            <a:ext cx="2655808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4"/>
              </a:lnSpc>
              <a:buNone/>
            </a:pPr>
            <a:r>
              <a:rPr lang="en-US" sz="2091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Monitoring</a:t>
            </a:r>
            <a:endParaRPr lang="en-US" sz="2091" dirty="0"/>
          </a:p>
        </p:txBody>
      </p:sp>
      <p:sp>
        <p:nvSpPr>
          <p:cNvPr id="9" name="Text 4"/>
          <p:cNvSpPr/>
          <p:nvPr/>
        </p:nvSpPr>
        <p:spPr>
          <a:xfrm>
            <a:off x="743545" y="3433882"/>
            <a:ext cx="3669149" cy="679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1673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monitor network traffic for early detection of DDoS attacks.</a:t>
            </a:r>
            <a:endParaRPr lang="en-US" sz="1673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06" y="2230993"/>
            <a:ext cx="531138" cy="531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31306" y="2974538"/>
            <a:ext cx="2655808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4"/>
              </a:lnSpc>
              <a:buNone/>
            </a:pPr>
            <a:r>
              <a:rPr lang="en-US" sz="2091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Testing</a:t>
            </a:r>
            <a:endParaRPr lang="en-US" sz="2091" dirty="0"/>
          </a:p>
        </p:txBody>
      </p:sp>
      <p:sp>
        <p:nvSpPr>
          <p:cNvPr id="12" name="Text 6"/>
          <p:cNvSpPr/>
          <p:nvPr/>
        </p:nvSpPr>
        <p:spPr>
          <a:xfrm>
            <a:off x="4731306" y="3433882"/>
            <a:ext cx="3669149" cy="1019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1673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regular DDoS simulations to ensure the effectiveness of mitigation strategies.</a:t>
            </a:r>
            <a:endParaRPr lang="en-US" sz="1673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45" y="5090636"/>
            <a:ext cx="531138" cy="5311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545" y="5834182"/>
            <a:ext cx="2655808" cy="33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14"/>
              </a:lnSpc>
              <a:buNone/>
            </a:pPr>
            <a:r>
              <a:rPr lang="en-US" sz="2091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Training</a:t>
            </a:r>
            <a:endParaRPr lang="en-US" sz="2091" dirty="0"/>
          </a:p>
        </p:txBody>
      </p:sp>
      <p:sp>
        <p:nvSpPr>
          <p:cNvPr id="15" name="Text 8"/>
          <p:cNvSpPr/>
          <p:nvPr/>
        </p:nvSpPr>
        <p:spPr>
          <a:xfrm>
            <a:off x="743545" y="6293525"/>
            <a:ext cx="3669149" cy="679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1673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Educate staff on DDoS threats and best practices for preventing attacks.</a:t>
            </a:r>
            <a:endParaRPr lang="en-US" sz="1673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306" y="5090636"/>
            <a:ext cx="531138" cy="53113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31306" y="5834182"/>
            <a:ext cx="3669149" cy="6638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14"/>
              </a:lnSpc>
              <a:buNone/>
            </a:pPr>
            <a:r>
              <a:rPr lang="en-US" sz="2091" b="1" spc="-6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with Cloud Providers</a:t>
            </a:r>
            <a:endParaRPr lang="en-US" sz="2091" dirty="0"/>
          </a:p>
        </p:txBody>
      </p:sp>
      <p:sp>
        <p:nvSpPr>
          <p:cNvPr id="18" name="Text 10"/>
          <p:cNvSpPr/>
          <p:nvPr/>
        </p:nvSpPr>
        <p:spPr>
          <a:xfrm>
            <a:off x="4731306" y="6625471"/>
            <a:ext cx="3669149" cy="1019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7"/>
              </a:lnSpc>
              <a:buNone/>
            </a:pPr>
            <a:r>
              <a:rPr lang="en-US" sz="1673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closely with cloud providers to leverage their DDoS protection capabilities.</a:t>
            </a:r>
            <a:endParaRPr lang="en-US" sz="1673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2024-08-27T12:22:02Z</dcterms:created>
  <dcterms:modified xsi:type="dcterms:W3CDTF">2024-08-27T12:22:02Z</dcterms:modified>
</cp:coreProperties>
</file>